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7"/>
  </p:notesMasterIdLst>
  <p:sldIdLst>
    <p:sldId id="4234" r:id="rId2"/>
    <p:sldId id="4218" r:id="rId3"/>
    <p:sldId id="4245" r:id="rId4"/>
    <p:sldId id="4246" r:id="rId5"/>
    <p:sldId id="4252" r:id="rId6"/>
    <p:sldId id="4247" r:id="rId7"/>
    <p:sldId id="4248" r:id="rId8"/>
    <p:sldId id="4249" r:id="rId9"/>
    <p:sldId id="4253" r:id="rId10"/>
    <p:sldId id="4250" r:id="rId11"/>
    <p:sldId id="4254" r:id="rId12"/>
    <p:sldId id="4255" r:id="rId13"/>
    <p:sldId id="4256" r:id="rId14"/>
    <p:sldId id="4257" r:id="rId15"/>
    <p:sldId id="4214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1F8"/>
    <a:srgbClr val="F2F2F2"/>
    <a:srgbClr val="373737"/>
    <a:srgbClr val="445469"/>
    <a:srgbClr val="000000"/>
    <a:srgbClr val="5A5A66"/>
    <a:srgbClr val="626162"/>
    <a:srgbClr val="C4D4E2"/>
    <a:srgbClr val="CFCFCF"/>
    <a:srgbClr val="625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61" autoAdjust="0"/>
    <p:restoredTop sz="96395" autoAdjust="0"/>
  </p:normalViewPr>
  <p:slideViewPr>
    <p:cSldViewPr snapToGrid="0" snapToObjects="1">
      <p:cViewPr varScale="1">
        <p:scale>
          <a:sx n="54" d="100"/>
          <a:sy n="54" d="100"/>
        </p:scale>
        <p:origin x="320" y="712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2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41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17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3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41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86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5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1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0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1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91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45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4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8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48" cy="6517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5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5" y="-1"/>
            <a:ext cx="12188824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2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98646"/>
            <a:ext cx="24377648" cy="6517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73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4757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EBAD55-B49B-904B-9BA8-95FDB0B5E2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74678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2925E6C-C26C-CF4A-821E-FF5B40AC3A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597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3EA8A16-F0B3-D941-B483-3A546DDFC9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194519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52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26789" y="1676399"/>
            <a:ext cx="7311466" cy="1048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61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2935" y="5144389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AD8E7ED-BD43-F34F-9001-D3B8A95DAF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22935" y="9180526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D75E751-3986-1E43-90B4-2DF5428602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36764" y="5144389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2AAD0EA5-732D-3E4C-8F7A-496164CE1E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636764" y="9180526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3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68390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22420B7C-1EB1-8A44-A77E-8F1597F6F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90399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5F43CB3-5B27-F247-BEE0-5BC5A09687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6425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9B7C4055-96CC-BF48-9AFD-AE786263B6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865332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99850" y="5067017"/>
            <a:ext cx="2907358" cy="29111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6B46CCA-4D90-3E49-AF2E-9E15AED940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35141" y="5067017"/>
            <a:ext cx="2907358" cy="29111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F360CB3-1BB0-124D-8A62-0D01BF8405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270440" y="5067017"/>
            <a:ext cx="2907358" cy="29111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6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3977F9D-30CC-864E-A714-C485EF9FD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8311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95474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F5577A76-FE01-2342-88E0-6737174F01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6571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444A9F6-8A59-724D-9E65-5D153AF4C9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320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EA1AA648-44E6-7F46-9CC5-C97C7EB4C2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605518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70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3977F9D-30CC-864E-A714-C485EF9FD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8A6CDA0-2BD1-D143-BCCD-EECEBE6296D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969128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7E465E88-AC9E-7649-A9D4-DBC95D192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108" y="-342899"/>
            <a:ext cx="25121868" cy="144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81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3977F9D-30CC-864E-A714-C485EF9FD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989896" y="0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8A6CDA0-2BD1-D143-BCCD-EECEBE6296D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989896" y="6969128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12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91733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11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564958" y="1745045"/>
            <a:ext cx="10812692" cy="6087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01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6029077"/>
            <a:ext cx="10812692" cy="6087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22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2188814" cy="8642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DFE7002-CF14-B440-9BA8-C490799404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14" y="-342899"/>
            <a:ext cx="12560946" cy="144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43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168141" y="1745045"/>
            <a:ext cx="8148569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66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9963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34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60940" y="1745045"/>
            <a:ext cx="8148569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016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DFE7002-CF14-B440-9BA8-C490799404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92946" y="-342899"/>
            <a:ext cx="12656814" cy="144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32952" y="2557144"/>
            <a:ext cx="4826255" cy="85546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67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720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015373" y="2557144"/>
            <a:ext cx="4826255" cy="85546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FDFDCDC-D34B-1D41-99F0-D3A30B5AD8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032067" y="4083595"/>
            <a:ext cx="5541652" cy="554881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7425" y="5688083"/>
            <a:ext cx="7136929" cy="95433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36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F7297099-F531-4E4D-AC60-EECFF55D5E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108" y="4475729"/>
            <a:ext cx="25121868" cy="9583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82349" y="2288167"/>
            <a:ext cx="6910266" cy="924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699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29215" y="5815676"/>
            <a:ext cx="7335518" cy="461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C8EF281-EEA8-F048-A28F-9E789CF287D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412917" y="5815676"/>
            <a:ext cx="7335518" cy="461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40428E3-8F5A-B042-91B8-5A125F16D8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01285" y="5069325"/>
            <a:ext cx="9261708" cy="5783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1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3C8414A-42B3-CF4E-BFBB-80E2DF446C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108" y="4637313"/>
            <a:ext cx="25121868" cy="94215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991165" y="2482477"/>
            <a:ext cx="12919280" cy="8067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97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91733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9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FDFDCDC-D34B-1D41-99F0-D3A30B5AD8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93848" y="3835738"/>
            <a:ext cx="5189954" cy="519665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9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10437" y="-1"/>
            <a:ext cx="7067214" cy="1371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9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7067214" cy="1371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9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23054" y="1745046"/>
            <a:ext cx="13254596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45046"/>
            <a:ext cx="13254596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4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23652066" y="610541"/>
            <a:ext cx="82771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‹Nº›</a:t>
            </a:fld>
            <a:r>
              <a:rPr lang="id-ID" sz="2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  <p:sldLayoutId id="2147483997" r:id="rId21"/>
    <p:sldLayoutId id="2147483998" r:id="rId22"/>
    <p:sldLayoutId id="2147483999" r:id="rId23"/>
    <p:sldLayoutId id="2147484000" r:id="rId24"/>
    <p:sldLayoutId id="2147484001" r:id="rId25"/>
    <p:sldLayoutId id="2147484002" r:id="rId26"/>
    <p:sldLayoutId id="2147484003" r:id="rId27"/>
    <p:sldLayoutId id="2147484004" r:id="rId28"/>
    <p:sldLayoutId id="2147484005" r:id="rId29"/>
    <p:sldLayoutId id="2147484006" r:id="rId30"/>
    <p:sldLayoutId id="2147484007" r:id="rId31"/>
    <p:sldLayoutId id="2147484008" r:id="rId32"/>
    <p:sldLayoutId id="2147484009" r:id="rId33"/>
    <p:sldLayoutId id="2147484010" r:id="rId34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3" descr="Ein Bild, das Berg, Schnee, draußen, Natur enthält.&#10;&#10;Automatisch generierte Beschreibung">
            <a:extLst>
              <a:ext uri="{FF2B5EF4-FFF2-40B4-BE49-F238E27FC236}">
                <a16:creationId xmlns:a16="http://schemas.microsoft.com/office/drawing/2014/main" id="{F0B71F8D-51C0-6841-B134-28C93954F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1" b="-1462"/>
          <a:stretch/>
        </p:blipFill>
        <p:spPr>
          <a:xfrm>
            <a:off x="9" y="9395409"/>
            <a:ext cx="24377648" cy="4427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F26D66-B8CD-724D-9887-23A4D2EB0FC1}"/>
              </a:ext>
            </a:extLst>
          </p:cNvPr>
          <p:cNvSpPr/>
          <p:nvPr/>
        </p:nvSpPr>
        <p:spPr>
          <a:xfrm rot="10800000" flipV="1">
            <a:off x="-4" y="0"/>
            <a:ext cx="24377649" cy="8830491"/>
          </a:xfrm>
          <a:prstGeom prst="rect">
            <a:avLst/>
          </a:prstGeom>
          <a:gradFill>
            <a:gsLst>
              <a:gs pos="73000">
                <a:schemeClr val="accent1">
                  <a:alpha val="80000"/>
                </a:schemeClr>
              </a:gs>
              <a:gs pos="0">
                <a:schemeClr val="accent3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48A4F-F0A0-FC4D-AB29-0341A9673094}"/>
              </a:ext>
            </a:extLst>
          </p:cNvPr>
          <p:cNvSpPr txBox="1"/>
          <p:nvPr/>
        </p:nvSpPr>
        <p:spPr>
          <a:xfrm>
            <a:off x="17479926" y="10252916"/>
            <a:ext cx="50433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Montserrat Light" pitchFamily="2" charset="77"/>
                <a:ea typeface="Roboto Light" panose="02000000000000000000" pitchFamily="2" charset="0"/>
                <a:cs typeface="Lato Light" charset="0"/>
              </a:rPr>
              <a:t>Jaime Muñoz Martín</a:t>
            </a:r>
          </a:p>
          <a:p>
            <a:endParaRPr lang="en-US" sz="3200" dirty="0">
              <a:solidFill>
                <a:schemeClr val="tx1">
                  <a:lumMod val="50000"/>
                </a:schemeClr>
              </a:solidFill>
              <a:latin typeface="Montserrat Light" pitchFamily="2" charset="77"/>
              <a:ea typeface="Roboto Light" panose="02000000000000000000" pitchFamily="2" charset="0"/>
              <a:cs typeface="Lato Light" charset="0"/>
            </a:endParaRP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Montserrat Light" pitchFamily="2" charset="77"/>
                <a:ea typeface="Roboto Light" panose="02000000000000000000" pitchFamily="2" charset="0"/>
                <a:cs typeface="Lato Light" charset="0"/>
              </a:rPr>
              <a:t>Data Analytics OCT2022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Montserrat Light" pitchFamily="2" charset="77"/>
                <a:ea typeface="Roboto Light" panose="02000000000000000000" pitchFamily="2" charset="0"/>
                <a:cs typeface="Lato Light" charset="0"/>
              </a:rPr>
              <a:t>Ironhack School Tech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95099-557A-534A-BE33-0BCE1EFC56C8}"/>
              </a:ext>
            </a:extLst>
          </p:cNvPr>
          <p:cNvSpPr txBox="1"/>
          <p:nvPr/>
        </p:nvSpPr>
        <p:spPr>
          <a:xfrm>
            <a:off x="740448" y="9870187"/>
            <a:ext cx="109636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Himalaya Data Analysis</a:t>
            </a:r>
          </a:p>
          <a:p>
            <a:r>
              <a:rPr lang="en-US" sz="4400" i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Analysis and visualization of Himalayan database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28FAEC-07E3-314D-B64A-D60E30FF7A5E}"/>
              </a:ext>
            </a:extLst>
          </p:cNvPr>
          <p:cNvGrpSpPr/>
          <p:nvPr/>
        </p:nvGrpSpPr>
        <p:grpSpPr>
          <a:xfrm>
            <a:off x="6897740" y="1745044"/>
            <a:ext cx="10582186" cy="1315581"/>
            <a:chOff x="6897740" y="1745044"/>
            <a:chExt cx="10582186" cy="13155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771970-5B52-E446-AE8D-2ADFAD6E0CDD}"/>
                </a:ext>
              </a:extLst>
            </p:cNvPr>
            <p:cNvSpPr txBox="1"/>
            <p:nvPr/>
          </p:nvSpPr>
          <p:spPr>
            <a:xfrm>
              <a:off x="6897740" y="2137295"/>
              <a:ext cx="10582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Get In Touch With Us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988BE0-BCC3-B941-A387-DDB0B8541BC1}"/>
                </a:ext>
              </a:extLst>
            </p:cNvPr>
            <p:cNvSpPr/>
            <p:nvPr/>
          </p:nvSpPr>
          <p:spPr>
            <a:xfrm>
              <a:off x="11704065" y="1745044"/>
              <a:ext cx="96951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</p:grpSp>
      <p:pic>
        <p:nvPicPr>
          <p:cNvPr id="24" name="Bildplatzhalter 3" descr="Ein Bild, das Berg, Schnee, draußen, Natur enthält.&#10;&#10;Automatisch generierte Beschreibung">
            <a:extLst>
              <a:ext uri="{FF2B5EF4-FFF2-40B4-BE49-F238E27FC236}">
                <a16:creationId xmlns:a16="http://schemas.microsoft.com/office/drawing/2014/main" id="{67466A25-E53B-7146-8327-C7D89758930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900"/>
          <a:stretch/>
        </p:blipFill>
        <p:spPr>
          <a:xfrm>
            <a:off x="9" y="-81100"/>
            <a:ext cx="24377648" cy="9476509"/>
          </a:xfrm>
        </p:spPr>
      </p:pic>
      <p:pic>
        <p:nvPicPr>
          <p:cNvPr id="6" name="Imagen 5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24F95C67-EFC3-5CC6-8B2B-6686A1781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883" y="2014286"/>
            <a:ext cx="1283874" cy="13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8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6003943" y="3848164"/>
            <a:ext cx="8373706" cy="5298467"/>
            <a:chOff x="2033020" y="1531684"/>
            <a:chExt cx="8373706" cy="52984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154942" y="19848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275335" y="153168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113566"/>
              <a:ext cx="8373706" cy="3716585"/>
              <a:chOff x="1910531" y="4322971"/>
              <a:chExt cx="8373706" cy="3716585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792262"/>
                <a:ext cx="7801880" cy="2247294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defPPr>
                  <a:defRPr lang="en-US"/>
                </a:defPPr>
                <a:lvl1pPr indent="0" algn="just" defTabSz="1087636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800">
                    <a:solidFill>
                      <a:schemeClr val="tx2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1pPr>
                <a:lvl2pPr marL="108763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2pPr>
                <a:lvl3pPr marL="2175271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3pPr>
                <a:lvl4pPr marL="3262912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4pPr>
                <a:lvl5pPr marL="435054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5pPr>
                <a:lvl6pPr marL="5438184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6525820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7613455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8701091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r>
                  <a:rPr lang="en-US" dirty="0"/>
                  <a:t>It´s common to see that Nepalis are the ones that use more oxygen because they assist in almost all the expeditions as sherpas.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322971"/>
                <a:ext cx="823588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¿Who uses more oxygen during summits?</a:t>
                </a:r>
              </a:p>
            </p:txBody>
          </p:sp>
        </p:grpSp>
      </p:grpSp>
      <p:pic>
        <p:nvPicPr>
          <p:cNvPr id="7" name="Imagen 6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3A1A1C7A-2F14-19BC-0D52-9514A38FEC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t="5514" r="8979"/>
          <a:stretch/>
        </p:blipFill>
        <p:spPr>
          <a:xfrm>
            <a:off x="213360" y="2039967"/>
            <a:ext cx="15897599" cy="96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2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449463" y="3055684"/>
            <a:ext cx="8373706" cy="5298467"/>
            <a:chOff x="2033020" y="1531684"/>
            <a:chExt cx="8373706" cy="52984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19848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53168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113566"/>
              <a:ext cx="8373706" cy="3716585"/>
              <a:chOff x="1910531" y="4322971"/>
              <a:chExt cx="8373706" cy="3716585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792262"/>
                <a:ext cx="7801880" cy="2247294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defPPr>
                  <a:defRPr lang="en-US"/>
                </a:defPPr>
                <a:lvl1pPr indent="0" algn="just" defTabSz="1087636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800">
                    <a:solidFill>
                      <a:schemeClr val="tx2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1pPr>
                <a:lvl2pPr marL="108763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2pPr>
                <a:lvl3pPr marL="2175271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3pPr>
                <a:lvl4pPr marL="3262912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4pPr>
                <a:lvl5pPr marL="435054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5pPr>
                <a:lvl6pPr marL="5438184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6525820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7613455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8701091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r>
                  <a:rPr lang="en-US" dirty="0"/>
                  <a:t>I have used Folium for mapping the peaks. Actually I have found 200 peaks location but in the future I expect to include the full 461 peaks of the database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322971"/>
                <a:ext cx="8235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FOLIUM</a:t>
                </a:r>
              </a:p>
            </p:txBody>
          </p:sp>
        </p:grpSp>
      </p:grpSp>
      <p:pic>
        <p:nvPicPr>
          <p:cNvPr id="9" name="Imagen 8" descr="Imagen que contiene cama, alimentos, puesto, sombrero&#10;&#10;Descripción generada automáticamente">
            <a:extLst>
              <a:ext uri="{FF2B5EF4-FFF2-40B4-BE49-F238E27FC236}">
                <a16:creationId xmlns:a16="http://schemas.microsoft.com/office/drawing/2014/main" id="{27C2A00C-76EC-9DDF-4F0F-9FF4E4D0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280" y="9973987"/>
            <a:ext cx="1563159" cy="1818949"/>
          </a:xfrm>
          <a:prstGeom prst="rect">
            <a:avLst/>
          </a:prstGeom>
        </p:spPr>
      </p:pic>
      <p:pic>
        <p:nvPicPr>
          <p:cNvPr id="11" name="Imagen 10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250FD626-4742-3820-E240-AE42DC50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016" y="9973987"/>
            <a:ext cx="1563158" cy="178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4DF856-41CD-B1F0-7132-C30A6B200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582" y="9854620"/>
            <a:ext cx="1563158" cy="193831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2208128-9D14-3981-F357-918616E0AF4F}"/>
              </a:ext>
            </a:extLst>
          </p:cNvPr>
          <p:cNvSpPr txBox="1"/>
          <p:nvPr/>
        </p:nvSpPr>
        <p:spPr>
          <a:xfrm>
            <a:off x="14587280" y="11755987"/>
            <a:ext cx="1688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Not</a:t>
            </a:r>
            <a:r>
              <a:rPr lang="es-ES" sz="4400" b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9D3A07-B105-0852-FD53-BB11809D204D}"/>
              </a:ext>
            </a:extLst>
          </p:cNvPr>
          <p:cNvSpPr txBox="1"/>
          <p:nvPr/>
        </p:nvSpPr>
        <p:spPr>
          <a:xfrm>
            <a:off x="17198016" y="11835167"/>
            <a:ext cx="168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+8000 </a:t>
            </a:r>
            <a:r>
              <a:rPr lang="es-ES" sz="2800" b="1" dirty="0" err="1">
                <a:solidFill>
                  <a:schemeClr val="tx2"/>
                </a:solidFill>
                <a:latin typeface="Montserrat Light" charset="0"/>
              </a:rPr>
              <a:t>meters</a:t>
            </a:r>
            <a:endParaRPr lang="es-ES" sz="2800" b="1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E800F7-3F11-FE3D-FAB0-4C0D6325DC65}"/>
              </a:ext>
            </a:extLst>
          </p:cNvPr>
          <p:cNvSpPr txBox="1"/>
          <p:nvPr/>
        </p:nvSpPr>
        <p:spPr>
          <a:xfrm>
            <a:off x="19683582" y="12050610"/>
            <a:ext cx="1987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pic>
        <p:nvPicPr>
          <p:cNvPr id="18" name="Imagen 17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1E44F3DC-F195-C77D-6345-083B74F09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92972"/>
            <a:ext cx="9997439" cy="85567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00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449463" y="3055684"/>
            <a:ext cx="8373706" cy="5298467"/>
            <a:chOff x="2033020" y="1531684"/>
            <a:chExt cx="8373706" cy="52984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19848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53168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113566"/>
              <a:ext cx="8373706" cy="3716585"/>
              <a:chOff x="1910531" y="4322971"/>
              <a:chExt cx="8373706" cy="3716585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792262"/>
                <a:ext cx="7801880" cy="2247294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defPPr>
                  <a:defRPr lang="en-US"/>
                </a:defPPr>
                <a:lvl1pPr indent="0" algn="just" defTabSz="1087636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800">
                    <a:solidFill>
                      <a:schemeClr val="tx2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1pPr>
                <a:lvl2pPr marL="108763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2pPr>
                <a:lvl3pPr marL="2175271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3pPr>
                <a:lvl4pPr marL="3262912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4pPr>
                <a:lvl5pPr marL="435054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5pPr>
                <a:lvl6pPr marL="5438184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6525820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7613455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8701091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r>
                  <a:rPr lang="en-US" dirty="0"/>
                  <a:t>I have used Folium for mapping the peaks. Actually I have found 200 peaks location but in the future I expect to include the full 461 peaks of the database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322971"/>
                <a:ext cx="8235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FOLIUM</a:t>
                </a:r>
              </a:p>
            </p:txBody>
          </p:sp>
        </p:grpSp>
      </p:grpSp>
      <p:pic>
        <p:nvPicPr>
          <p:cNvPr id="9" name="Imagen 8" descr="Imagen que contiene cama, alimentos, puesto, sombrero&#10;&#10;Descripción generada automáticamente">
            <a:extLst>
              <a:ext uri="{FF2B5EF4-FFF2-40B4-BE49-F238E27FC236}">
                <a16:creationId xmlns:a16="http://schemas.microsoft.com/office/drawing/2014/main" id="{27C2A00C-76EC-9DDF-4F0F-9FF4E4D0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280" y="9973987"/>
            <a:ext cx="1563159" cy="1818949"/>
          </a:xfrm>
          <a:prstGeom prst="rect">
            <a:avLst/>
          </a:prstGeom>
        </p:spPr>
      </p:pic>
      <p:pic>
        <p:nvPicPr>
          <p:cNvPr id="11" name="Imagen 10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250FD626-4742-3820-E240-AE42DC50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016" y="9973987"/>
            <a:ext cx="1563158" cy="178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4DF856-41CD-B1F0-7132-C30A6B200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582" y="9854620"/>
            <a:ext cx="1563158" cy="193831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2208128-9D14-3981-F357-918616E0AF4F}"/>
              </a:ext>
            </a:extLst>
          </p:cNvPr>
          <p:cNvSpPr txBox="1"/>
          <p:nvPr/>
        </p:nvSpPr>
        <p:spPr>
          <a:xfrm>
            <a:off x="14587280" y="11755987"/>
            <a:ext cx="1688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Not</a:t>
            </a:r>
            <a:r>
              <a:rPr lang="es-ES" sz="4400" b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9D3A07-B105-0852-FD53-BB11809D204D}"/>
              </a:ext>
            </a:extLst>
          </p:cNvPr>
          <p:cNvSpPr txBox="1"/>
          <p:nvPr/>
        </p:nvSpPr>
        <p:spPr>
          <a:xfrm>
            <a:off x="17198016" y="11835167"/>
            <a:ext cx="168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+8000 </a:t>
            </a:r>
            <a:r>
              <a:rPr lang="es-ES" sz="2800" b="1" dirty="0" err="1">
                <a:solidFill>
                  <a:schemeClr val="tx2"/>
                </a:solidFill>
                <a:latin typeface="Montserrat Light" charset="0"/>
              </a:rPr>
              <a:t>meters</a:t>
            </a:r>
            <a:endParaRPr lang="es-ES" sz="2800" b="1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E800F7-3F11-FE3D-FAB0-4C0D6325DC65}"/>
              </a:ext>
            </a:extLst>
          </p:cNvPr>
          <p:cNvSpPr txBox="1"/>
          <p:nvPr/>
        </p:nvSpPr>
        <p:spPr>
          <a:xfrm>
            <a:off x="19683582" y="12050610"/>
            <a:ext cx="1987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pic>
        <p:nvPicPr>
          <p:cNvPr id="4" name="Imagen 3" descr="Imagen que contiene nieve, pastel, tabla, cubierto&#10;&#10;Descripción generada automáticamente">
            <a:extLst>
              <a:ext uri="{FF2B5EF4-FFF2-40B4-BE49-F238E27FC236}">
                <a16:creationId xmlns:a16="http://schemas.microsoft.com/office/drawing/2014/main" id="{D6F4CE0D-1A4D-A27E-6DB3-51AF2EE3E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" y="3055683"/>
            <a:ext cx="12542350" cy="74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6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449463" y="3055684"/>
            <a:ext cx="8373706" cy="5298467"/>
            <a:chOff x="2033020" y="1531684"/>
            <a:chExt cx="8373706" cy="52984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19848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53168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113566"/>
              <a:ext cx="8373706" cy="3716585"/>
              <a:chOff x="1910531" y="4322971"/>
              <a:chExt cx="8373706" cy="3716585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792262"/>
                <a:ext cx="7801880" cy="2247294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defPPr>
                  <a:defRPr lang="en-US"/>
                </a:defPPr>
                <a:lvl1pPr indent="0" algn="just" defTabSz="1087636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800">
                    <a:solidFill>
                      <a:schemeClr val="tx2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1pPr>
                <a:lvl2pPr marL="108763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2pPr>
                <a:lvl3pPr marL="2175271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3pPr>
                <a:lvl4pPr marL="3262912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4pPr>
                <a:lvl5pPr marL="435054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5pPr>
                <a:lvl6pPr marL="5438184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6525820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7613455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8701091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r>
                  <a:rPr lang="en-US" dirty="0"/>
                  <a:t>I have used Folium for mapping the peaks. Actually I have found 200 peaks location but in the future I expect to include the full 461 peaks of the database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322971"/>
                <a:ext cx="8235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FOLIUM</a:t>
                </a:r>
              </a:p>
            </p:txBody>
          </p:sp>
        </p:grpSp>
      </p:grpSp>
      <p:pic>
        <p:nvPicPr>
          <p:cNvPr id="9" name="Imagen 8" descr="Imagen que contiene cama, alimentos, puesto, sombrero&#10;&#10;Descripción generada automáticamente">
            <a:extLst>
              <a:ext uri="{FF2B5EF4-FFF2-40B4-BE49-F238E27FC236}">
                <a16:creationId xmlns:a16="http://schemas.microsoft.com/office/drawing/2014/main" id="{27C2A00C-76EC-9DDF-4F0F-9FF4E4D0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280" y="9973987"/>
            <a:ext cx="1563159" cy="1818949"/>
          </a:xfrm>
          <a:prstGeom prst="rect">
            <a:avLst/>
          </a:prstGeom>
        </p:spPr>
      </p:pic>
      <p:pic>
        <p:nvPicPr>
          <p:cNvPr id="11" name="Imagen 10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250FD626-4742-3820-E240-AE42DC50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016" y="9973987"/>
            <a:ext cx="1563158" cy="178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4DF856-41CD-B1F0-7132-C30A6B200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582" y="9854620"/>
            <a:ext cx="1563158" cy="193831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2208128-9D14-3981-F357-918616E0AF4F}"/>
              </a:ext>
            </a:extLst>
          </p:cNvPr>
          <p:cNvSpPr txBox="1"/>
          <p:nvPr/>
        </p:nvSpPr>
        <p:spPr>
          <a:xfrm>
            <a:off x="14587280" y="11755987"/>
            <a:ext cx="1688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Not</a:t>
            </a:r>
            <a:r>
              <a:rPr lang="es-ES" sz="4400" b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9D3A07-B105-0852-FD53-BB11809D204D}"/>
              </a:ext>
            </a:extLst>
          </p:cNvPr>
          <p:cNvSpPr txBox="1"/>
          <p:nvPr/>
        </p:nvSpPr>
        <p:spPr>
          <a:xfrm>
            <a:off x="17198016" y="11835167"/>
            <a:ext cx="168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+8000 </a:t>
            </a:r>
            <a:r>
              <a:rPr lang="es-ES" sz="2800" b="1" dirty="0" err="1">
                <a:solidFill>
                  <a:schemeClr val="tx2"/>
                </a:solidFill>
                <a:latin typeface="Montserrat Light" charset="0"/>
              </a:rPr>
              <a:t>meters</a:t>
            </a:r>
            <a:endParaRPr lang="es-ES" sz="2800" b="1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E800F7-3F11-FE3D-FAB0-4C0D6325DC65}"/>
              </a:ext>
            </a:extLst>
          </p:cNvPr>
          <p:cNvSpPr txBox="1"/>
          <p:nvPr/>
        </p:nvSpPr>
        <p:spPr>
          <a:xfrm>
            <a:off x="19683582" y="12050610"/>
            <a:ext cx="1987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4DD039F-9504-6125-AB5D-98DBE6DC3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63" y="2717515"/>
            <a:ext cx="10634344" cy="93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7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449463" y="3055684"/>
            <a:ext cx="8373706" cy="4781402"/>
            <a:chOff x="2033020" y="1531684"/>
            <a:chExt cx="8373706" cy="47814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19848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Future expectations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53168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4196"/>
              <a:ext cx="8373706" cy="2958890"/>
              <a:chOff x="1910531" y="4563601"/>
              <a:chExt cx="8373706" cy="2958890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792262"/>
                <a:ext cx="7801880" cy="1730229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defPPr>
                  <a:defRPr lang="en-US"/>
                </a:defPPr>
                <a:lvl1pPr indent="0" algn="just" defTabSz="1087636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800">
                    <a:solidFill>
                      <a:schemeClr val="tx2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1pPr>
                <a:lvl2pPr marL="108763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2pPr>
                <a:lvl3pPr marL="2175271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3pPr>
                <a:lvl4pPr marL="3262912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4pPr>
                <a:lvl5pPr marL="435054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5pPr>
                <a:lvl6pPr marL="5438184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6525820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7613455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8701091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r>
                  <a:rPr lang="en-US" dirty="0"/>
                  <a:t>For the future I expect to develop a predictor that show you the probability of doing summit based on certain variables.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563601"/>
                <a:ext cx="8235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Summit predictor </a:t>
                </a:r>
              </a:p>
            </p:txBody>
          </p:sp>
        </p:grpSp>
      </p:grpSp>
      <p:pic>
        <p:nvPicPr>
          <p:cNvPr id="9" name="Imagen 8" descr="Imagen que contiene cama, alimentos, puesto, sombrero&#10;&#10;Descripción generada automáticamente">
            <a:extLst>
              <a:ext uri="{FF2B5EF4-FFF2-40B4-BE49-F238E27FC236}">
                <a16:creationId xmlns:a16="http://schemas.microsoft.com/office/drawing/2014/main" id="{27C2A00C-76EC-9DDF-4F0F-9FF4E4D0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311" y="8602243"/>
            <a:ext cx="1563159" cy="181894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4DF856-41CD-B1F0-7132-C30A6B200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181" y="8602243"/>
            <a:ext cx="1563158" cy="181894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2208128-9D14-3981-F357-918616E0AF4F}"/>
              </a:ext>
            </a:extLst>
          </p:cNvPr>
          <p:cNvSpPr txBox="1"/>
          <p:nvPr/>
        </p:nvSpPr>
        <p:spPr>
          <a:xfrm>
            <a:off x="15742311" y="10585908"/>
            <a:ext cx="1688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35%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E800F7-3F11-FE3D-FAB0-4C0D6325DC65}"/>
              </a:ext>
            </a:extLst>
          </p:cNvPr>
          <p:cNvSpPr txBox="1"/>
          <p:nvPr/>
        </p:nvSpPr>
        <p:spPr>
          <a:xfrm>
            <a:off x="18350403" y="10585908"/>
            <a:ext cx="1987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64,3%</a:t>
            </a:r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C5792129-1364-ECDE-4F9D-EF4246B23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49" y="3101403"/>
            <a:ext cx="11528727" cy="741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F26D66-B8CD-724D-9887-23A4D2EB0FC1}"/>
              </a:ext>
            </a:extLst>
          </p:cNvPr>
          <p:cNvSpPr/>
          <p:nvPr/>
        </p:nvSpPr>
        <p:spPr>
          <a:xfrm rot="10800000" flipV="1">
            <a:off x="-3" y="0"/>
            <a:ext cx="24377649" cy="13715999"/>
          </a:xfrm>
          <a:prstGeom prst="rect">
            <a:avLst/>
          </a:prstGeom>
          <a:gradFill>
            <a:gsLst>
              <a:gs pos="73000">
                <a:schemeClr val="accent1">
                  <a:alpha val="80000"/>
                </a:schemeClr>
              </a:gs>
              <a:gs pos="0">
                <a:schemeClr val="accent3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platzhalter 3" descr="Ein Bild, das Berg, Schnee, draußen, Natur enthält.&#10;&#10;Automatisch generierte Beschreibung">
            <a:extLst>
              <a:ext uri="{FF2B5EF4-FFF2-40B4-BE49-F238E27FC236}">
                <a16:creationId xmlns:a16="http://schemas.microsoft.com/office/drawing/2014/main" id="{1AF8962E-CBAF-C5AA-78E4-BDF69DF4E0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/>
        </p:blipFill>
        <p:spPr>
          <a:xfrm>
            <a:off x="-372109" y="-129539"/>
            <a:ext cx="25121868" cy="14401798"/>
          </a:xfrm>
        </p:spPr>
      </p:pic>
      <p:sp>
        <p:nvSpPr>
          <p:cNvPr id="6" name="Rectangle 32">
            <a:extLst>
              <a:ext uri="{FF2B5EF4-FFF2-40B4-BE49-F238E27FC236}">
                <a16:creationId xmlns:a16="http://schemas.microsoft.com/office/drawing/2014/main" id="{A490F665-B3BB-D8BD-7472-F98299379DE8}"/>
              </a:ext>
            </a:extLst>
          </p:cNvPr>
          <p:cNvSpPr/>
          <p:nvPr/>
        </p:nvSpPr>
        <p:spPr>
          <a:xfrm>
            <a:off x="12673581" y="6440187"/>
            <a:ext cx="969515" cy="45719"/>
          </a:xfrm>
          <a:prstGeom prst="rect">
            <a:avLst/>
          </a:prstGeom>
          <a:solidFill>
            <a:schemeClr val="bg1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7" name="Rectangle 36">
            <a:extLst>
              <a:ext uri="{FF2B5EF4-FFF2-40B4-BE49-F238E27FC236}">
                <a16:creationId xmlns:a16="http://schemas.microsoft.com/office/drawing/2014/main" id="{B509870F-3197-CD6E-4809-EFD622CD0EEF}"/>
              </a:ext>
            </a:extLst>
          </p:cNvPr>
          <p:cNvSpPr/>
          <p:nvPr/>
        </p:nvSpPr>
        <p:spPr>
          <a:xfrm>
            <a:off x="17908220" y="6440187"/>
            <a:ext cx="969515" cy="45719"/>
          </a:xfrm>
          <a:prstGeom prst="rect">
            <a:avLst/>
          </a:prstGeom>
          <a:solidFill>
            <a:schemeClr val="bg1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EE21D76-7ED8-50B9-CB45-3B39AD884F19}"/>
              </a:ext>
            </a:extLst>
          </p:cNvPr>
          <p:cNvSpPr txBox="1"/>
          <p:nvPr/>
        </p:nvSpPr>
        <p:spPr>
          <a:xfrm>
            <a:off x="8488130" y="6085877"/>
            <a:ext cx="7401386" cy="24929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600" dirty="0">
                <a:solidFill>
                  <a:schemeClr val="bg1"/>
                </a:solidFill>
                <a:latin typeface="Montserrat" pitchFamily="2" charset="77"/>
                <a:ea typeface="Lato Black" charset="0"/>
                <a:cs typeface="Lato Black" charset="0"/>
              </a:rPr>
              <a:t>Thanks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EE2FDBC9-BB0D-9F36-97FE-7A1CB6921D88}"/>
              </a:ext>
            </a:extLst>
          </p:cNvPr>
          <p:cNvSpPr/>
          <p:nvPr/>
        </p:nvSpPr>
        <p:spPr>
          <a:xfrm>
            <a:off x="8519332" y="3676191"/>
            <a:ext cx="7338978" cy="733897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6804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618211E-11D4-BA4A-847E-2E442046A012}"/>
              </a:ext>
            </a:extLst>
          </p:cNvPr>
          <p:cNvCxnSpPr/>
          <p:nvPr/>
        </p:nvCxnSpPr>
        <p:spPr>
          <a:xfrm>
            <a:off x="0" y="7993626"/>
            <a:ext cx="2437764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Bildplatzhalter 3" descr="Ein Bild, das Berg, Schnee, draußen, Natur enthält.&#10;&#10;Automatisch generierte Beschreibung">
            <a:extLst>
              <a:ext uri="{FF2B5EF4-FFF2-40B4-BE49-F238E27FC236}">
                <a16:creationId xmlns:a16="http://schemas.microsoft.com/office/drawing/2014/main" id="{D8C53923-4B38-7048-9838-970E0F29D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876"/>
          <a:stretch/>
        </p:blipFill>
        <p:spPr>
          <a:xfrm>
            <a:off x="-2" y="-134297"/>
            <a:ext cx="24377648" cy="8127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E6F5A97-3E66-194B-9E6D-308604BFD632}"/>
              </a:ext>
            </a:extLst>
          </p:cNvPr>
          <p:cNvGrpSpPr/>
          <p:nvPr/>
        </p:nvGrpSpPr>
        <p:grpSpPr>
          <a:xfrm>
            <a:off x="9480387" y="774390"/>
            <a:ext cx="5416869" cy="1315581"/>
            <a:chOff x="9480397" y="1745044"/>
            <a:chExt cx="5416869" cy="13155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4F9BD7-A114-F144-8E37-4F25CCF2F511}"/>
                </a:ext>
              </a:extLst>
            </p:cNvPr>
            <p:cNvSpPr txBox="1"/>
            <p:nvPr/>
          </p:nvSpPr>
          <p:spPr>
            <a:xfrm>
              <a:off x="9480397" y="2137295"/>
              <a:ext cx="54168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Data Preparation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AAA044-EA47-1445-80AE-49F56A4132D1}"/>
                </a:ext>
              </a:extLst>
            </p:cNvPr>
            <p:cNvSpPr/>
            <p:nvPr/>
          </p:nvSpPr>
          <p:spPr>
            <a:xfrm>
              <a:off x="11704065" y="1745044"/>
              <a:ext cx="96951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9193F76-F5F3-9942-B786-61A54456E36C}"/>
              </a:ext>
            </a:extLst>
          </p:cNvPr>
          <p:cNvSpPr/>
          <p:nvPr/>
        </p:nvSpPr>
        <p:spPr>
          <a:xfrm>
            <a:off x="4432881" y="9642226"/>
            <a:ext cx="3736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Extraction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803216-984F-6142-9D87-34FF35ADD3CD}"/>
              </a:ext>
            </a:extLst>
          </p:cNvPr>
          <p:cNvSpPr/>
          <p:nvPr/>
        </p:nvSpPr>
        <p:spPr>
          <a:xfrm>
            <a:off x="10267994" y="9642226"/>
            <a:ext cx="3736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Transformation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D25D4-D45C-5146-9FDC-B5CF9167D9CC}"/>
              </a:ext>
            </a:extLst>
          </p:cNvPr>
          <p:cNvSpPr/>
          <p:nvPr/>
        </p:nvSpPr>
        <p:spPr>
          <a:xfrm>
            <a:off x="15818643" y="9642225"/>
            <a:ext cx="3903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Visualization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0A3EECA0-303E-D14E-82FA-2BE9AD147E84}"/>
              </a:ext>
            </a:extLst>
          </p:cNvPr>
          <p:cNvSpPr txBox="1">
            <a:spLocks/>
          </p:cNvSpPr>
          <p:nvPr/>
        </p:nvSpPr>
        <p:spPr>
          <a:xfrm>
            <a:off x="4239512" y="10720691"/>
            <a:ext cx="4122836" cy="2462353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299"/>
              </a:lnSpc>
            </a:pPr>
            <a:r>
              <a:rPr lang="en-US" sz="2800" dirty="0">
                <a:latin typeface="Montserrat Light" pitchFamily="2" charset="77"/>
              </a:rPr>
              <a:t>Kaggle dataset </a:t>
            </a:r>
            <a:r>
              <a:rPr lang="en-US" sz="2800" dirty="0">
                <a:latin typeface="Montserrat Light" charset="0"/>
                <a:ea typeface="Montserrat Light" charset="0"/>
                <a:cs typeface="Montserrat Light" charset="0"/>
              </a:rPr>
              <a:t>based on the expedition archives of Elizabeth Hawley</a:t>
            </a:r>
            <a:endParaRPr lang="en-US" sz="2800" dirty="0">
              <a:latin typeface="Montserrat Light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49670892-1AE8-4C48-A525-1A3476D935FA}"/>
              </a:ext>
            </a:extLst>
          </p:cNvPr>
          <p:cNvSpPr txBox="1">
            <a:spLocks/>
          </p:cNvSpPr>
          <p:nvPr/>
        </p:nvSpPr>
        <p:spPr>
          <a:xfrm>
            <a:off x="10074625" y="10781651"/>
            <a:ext cx="4122836" cy="237617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algn="ctr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tx2"/>
                </a:solidFill>
                <a:latin typeface="Montserrat Light" pitchFamily="2" charset="77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Transform data and feed the database with peak coordinates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772DC450-F7BE-2B4F-BBE2-F631295C7D33}"/>
              </a:ext>
            </a:extLst>
          </p:cNvPr>
          <p:cNvSpPr txBox="1">
            <a:spLocks/>
          </p:cNvSpPr>
          <p:nvPr/>
        </p:nvSpPr>
        <p:spPr>
          <a:xfrm>
            <a:off x="15818643" y="10751171"/>
            <a:ext cx="4122836" cy="1273309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algn="ctr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tx2"/>
                </a:solidFill>
                <a:latin typeface="Montserrat Light" pitchFamily="2" charset="77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Information display Peak mapping </a:t>
            </a:r>
          </a:p>
        </p:txBody>
      </p:sp>
      <p:pic>
        <p:nvPicPr>
          <p:cNvPr id="10" name="Marcador de posición de imagen 9" descr="Montaña rocosa con nieve&#10;&#10;Descripción generada automáticamente con confianza media">
            <a:extLst>
              <a:ext uri="{FF2B5EF4-FFF2-40B4-BE49-F238E27FC236}">
                <a16:creationId xmlns:a16="http://schemas.microsoft.com/office/drawing/2014/main" id="{F3B054BA-5F53-1328-40B8-8124101EE9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1" r="16801"/>
          <a:stretch>
            <a:fillRect/>
          </a:stretch>
        </p:blipFill>
        <p:spPr>
          <a:xfrm>
            <a:off x="5068888" y="6692900"/>
            <a:ext cx="2490787" cy="2493963"/>
          </a:xfrm>
          <a:solidFill>
            <a:schemeClr val="bg1"/>
          </a:solidFill>
          <a:ln w="19050">
            <a:solidFill>
              <a:schemeClr val="accent1"/>
            </a:solidFill>
          </a:ln>
        </p:spPr>
      </p:pic>
      <p:pic>
        <p:nvPicPr>
          <p:cNvPr id="12" name="Marcador de posición de imagen 11" descr="Un hombre con una tabla de nieve sobre la nieve&#10;&#10;Descripción generada automáticamente">
            <a:extLst>
              <a:ext uri="{FF2B5EF4-FFF2-40B4-BE49-F238E27FC236}">
                <a16:creationId xmlns:a16="http://schemas.microsoft.com/office/drawing/2014/main" id="{4EA3F770-9F4C-EE7B-104B-5CD774D413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r="16708"/>
          <a:stretch>
            <a:fillRect/>
          </a:stretch>
        </p:blipFill>
        <p:spPr>
          <a:xfrm>
            <a:off x="10890250" y="6692900"/>
            <a:ext cx="2489200" cy="2493963"/>
          </a:xfrm>
          <a:solidFill>
            <a:schemeClr val="bg1"/>
          </a:solidFill>
          <a:ln w="19050">
            <a:solidFill>
              <a:schemeClr val="accent1"/>
            </a:solidFill>
          </a:ln>
        </p:spPr>
      </p:pic>
      <p:pic>
        <p:nvPicPr>
          <p:cNvPr id="14" name="Marcador de posición de imagen 13" descr="Un dibujo de una montaña&#10;&#10;Descripción generada automáticamente con confianza media">
            <a:extLst>
              <a:ext uri="{FF2B5EF4-FFF2-40B4-BE49-F238E27FC236}">
                <a16:creationId xmlns:a16="http://schemas.microsoft.com/office/drawing/2014/main" id="{58BA6817-62C5-B17A-BF20-90438E44480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4" r="21894"/>
          <a:stretch>
            <a:fillRect/>
          </a:stretch>
        </p:blipFill>
        <p:spPr>
          <a:xfrm>
            <a:off x="16544925" y="6692900"/>
            <a:ext cx="2489200" cy="2493963"/>
          </a:xfrm>
          <a:solidFill>
            <a:schemeClr val="bg1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920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876183" y="1745044"/>
            <a:ext cx="7801882" cy="10082862"/>
            <a:chOff x="2033020" y="1745044"/>
            <a:chExt cx="7801882" cy="1008286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Transformation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8470500"/>
              <a:chOff x="1910531" y="4566811"/>
              <a:chExt cx="7801880" cy="8470500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335062"/>
                <a:ext cx="7801880" cy="7702249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The database transformation consists of cleaning the data and feeding up with information I would like to use upon my analysis. </a:t>
                </a:r>
              </a:p>
              <a:p>
                <a:pPr algn="just"/>
                <a:endParaRPr lang="en-US" sz="28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Database consists of 4 main tables:</a:t>
                </a:r>
              </a:p>
              <a:p>
                <a:pPr marL="514350" indent="-514350" algn="just">
                  <a:buAutoNum type="arabicPeriod"/>
                </a:pPr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Deaths.csv</a:t>
                </a:r>
              </a:p>
              <a:p>
                <a:pPr marL="514350" indent="-514350" algn="just">
                  <a:buAutoNum type="arabicPeriod"/>
                </a:pPr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Expeditions.csv</a:t>
                </a:r>
              </a:p>
              <a:p>
                <a:pPr marL="514350" indent="-514350" algn="just">
                  <a:buAutoNum type="arabicPeriod"/>
                </a:pPr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Peaks.csv</a:t>
                </a:r>
              </a:p>
              <a:p>
                <a:pPr marL="514350" indent="-514350" algn="just">
                  <a:buAutoNum type="arabicPeriod"/>
                </a:pPr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Summiters.csv</a:t>
                </a:r>
              </a:p>
              <a:p>
                <a:pPr algn="just"/>
                <a:endParaRPr lang="en-US" sz="28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All of them were related with a peak_id.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9" y="4566811"/>
                <a:ext cx="50676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Himalayan Database</a:t>
                </a:r>
              </a:p>
            </p:txBody>
          </p:sp>
        </p:grpSp>
      </p:grpSp>
      <p:pic>
        <p:nvPicPr>
          <p:cNvPr id="20" name="Bildplatzhalter 4">
            <a:extLst>
              <a:ext uri="{FF2B5EF4-FFF2-40B4-BE49-F238E27FC236}">
                <a16:creationId xmlns:a16="http://schemas.microsoft.com/office/drawing/2014/main" id="{48E08281-A781-1D5A-6B46-81C1555EC8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r="1399"/>
          <a:stretch>
            <a:fillRect/>
          </a:stretch>
        </p:blipFill>
        <p:spPr>
          <a:xfrm>
            <a:off x="1310640" y="2496808"/>
            <a:ext cx="11460480" cy="8841752"/>
          </a:xfrm>
          <a:prstGeom prst="roundRect">
            <a:avLst>
              <a:gd name="adj" fmla="val 11276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8774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E9C099D-C0AE-383D-F4D1-CE9938DCC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14706" r="10391" b="6617"/>
          <a:stretch/>
        </p:blipFill>
        <p:spPr>
          <a:xfrm>
            <a:off x="878729" y="3261361"/>
            <a:ext cx="14770018" cy="762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5248357" y="4854004"/>
            <a:ext cx="7862842" cy="4100876"/>
            <a:chOff x="1972060" y="1745044"/>
            <a:chExt cx="7862842" cy="41008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1972060" y="3357406"/>
              <a:ext cx="7801880" cy="2488514"/>
              <a:chOff x="1849571" y="4566811"/>
              <a:chExt cx="7801880" cy="2488514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9571" y="5213142"/>
                <a:ext cx="7801880" cy="1842183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A simple view of deaths grouped by season 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1926429" y="4566811"/>
                <a:ext cx="50676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Deaths by Season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996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88FFE54-F225-5DCD-13FE-CC513B39D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12133" r="5528" b="6096"/>
          <a:stretch/>
        </p:blipFill>
        <p:spPr>
          <a:xfrm>
            <a:off x="381800" y="2420989"/>
            <a:ext cx="17455255" cy="85968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7455255" y="4380842"/>
            <a:ext cx="7893322" cy="3471858"/>
            <a:chOff x="2033020" y="1745044"/>
            <a:chExt cx="7893322" cy="34718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12446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5892425" cy="1859496"/>
              <a:chOff x="1910531" y="4566811"/>
              <a:chExt cx="5892425" cy="1859496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213142"/>
                <a:ext cx="5892425" cy="1213165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A simple view of hikers grouped by gender</a:t>
                </a: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566811"/>
                <a:ext cx="575460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Expeditions by gender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58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C8D66D4A-6DA2-51E3-30CF-909934166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8581" r="8247" b="6980"/>
          <a:stretch/>
        </p:blipFill>
        <p:spPr>
          <a:xfrm>
            <a:off x="425792" y="2072640"/>
            <a:ext cx="15875002" cy="896112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6186823" y="2476564"/>
            <a:ext cx="7862842" cy="6737729"/>
            <a:chOff x="2033020" y="1348804"/>
            <a:chExt cx="7862842" cy="673772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9398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214375" y="134880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4729127"/>
              <a:chOff x="1910531" y="4566811"/>
              <a:chExt cx="7801880" cy="4729127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213142"/>
                <a:ext cx="7801880" cy="4082796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From all the deaths that were registered in the database, the count of deaths grouped by age.</a:t>
                </a:r>
              </a:p>
              <a:p>
                <a:pPr algn="just"/>
                <a:endParaRPr lang="en-US" sz="28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The mean of the people death is 36 year old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9" y="4566811"/>
                <a:ext cx="50676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Deaths by age</a:t>
                </a:r>
              </a:p>
            </p:txBody>
          </p:sp>
        </p:grp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1207040-B1D8-728C-AFA0-51AF3CA09E4A}"/>
              </a:ext>
            </a:extLst>
          </p:cNvPr>
          <p:cNvSpPr/>
          <p:nvPr/>
        </p:nvSpPr>
        <p:spPr>
          <a:xfrm>
            <a:off x="1889760" y="2648378"/>
            <a:ext cx="4572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412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Gráfico, Histograma&#10;&#10;Descripción generada automáticamente">
            <a:extLst>
              <a:ext uri="{FF2B5EF4-FFF2-40B4-BE49-F238E27FC236}">
                <a16:creationId xmlns:a16="http://schemas.microsoft.com/office/drawing/2014/main" id="{B07CB2C0-EC2D-B132-9922-19ABC8433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r="9473"/>
          <a:stretch/>
        </p:blipFill>
        <p:spPr>
          <a:xfrm>
            <a:off x="457200" y="2249482"/>
            <a:ext cx="15112193" cy="969867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5059063" y="2814640"/>
            <a:ext cx="7801882" cy="5092268"/>
            <a:chOff x="2033020" y="1745044"/>
            <a:chExt cx="7801882" cy="420848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2596123"/>
              <a:chOff x="1910531" y="4566811"/>
              <a:chExt cx="7801880" cy="2596123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213142"/>
                <a:ext cx="7801880" cy="1949792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The total number of expeditions that have been taken each year since the data was collected until 2020.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566811"/>
                <a:ext cx="6017199" cy="534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Nº Expeditions by year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114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7538E600-B761-2DD5-06DE-54BC719A4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6691" r="8195" b="-1"/>
          <a:stretch/>
        </p:blipFill>
        <p:spPr>
          <a:xfrm>
            <a:off x="915745" y="2193900"/>
            <a:ext cx="15758758" cy="937313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6583063" y="4183444"/>
            <a:ext cx="6276937" cy="4742051"/>
            <a:chOff x="2033020" y="1653604"/>
            <a:chExt cx="7801882" cy="474205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236589" y="165360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3038249"/>
              <a:chOff x="1910531" y="4566811"/>
              <a:chExt cx="7801880" cy="3038249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6279942"/>
                <a:ext cx="7801880" cy="1325118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Simple view of the 15  most visited peaks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7" y="4566811"/>
                <a:ext cx="698213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Nº expeditions by Peak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275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57CD6E0-831D-68FB-BA48-8FD78215D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7292" r="9865" b="1180"/>
          <a:stretch/>
        </p:blipFill>
        <p:spPr>
          <a:xfrm>
            <a:off x="637714" y="2522153"/>
            <a:ext cx="15683934" cy="95479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6506059" y="4562038"/>
            <a:ext cx="7801882" cy="5307360"/>
            <a:chOff x="2033020" y="1745044"/>
            <a:chExt cx="7801882" cy="53073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3694998"/>
              <a:chOff x="1910531" y="4566811"/>
              <a:chExt cx="7801880" cy="3694998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213142"/>
                <a:ext cx="7801880" cy="3048667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These are the total amount of peaks conquered by country. </a:t>
                </a:r>
              </a:p>
              <a:p>
                <a:pPr algn="just"/>
                <a:endParaRPr lang="en-US" sz="28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USA, JAPAN and UK as the top 3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566811"/>
                <a:ext cx="68401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Top summits by country</a:t>
                </a:r>
              </a:p>
            </p:txBody>
          </p:sp>
        </p:grpSp>
      </p:grp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B718E57-90BA-F548-7506-DF06EE366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0326" y="3722344"/>
            <a:ext cx="1327469" cy="699134"/>
          </a:xfrm>
          <a:prstGeom prst="rect">
            <a:avLst/>
          </a:prstGeom>
        </p:spPr>
      </p:pic>
      <p:pic>
        <p:nvPicPr>
          <p:cNvPr id="7" name="Imagen 6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C2120264-EDE3-6088-0F14-97DFF3CEE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46565" y="4416554"/>
            <a:ext cx="1270000" cy="838200"/>
          </a:xfrm>
          <a:prstGeom prst="rect">
            <a:avLst/>
          </a:prstGeom>
        </p:spPr>
      </p:pic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0B56C27-E2EA-CB4C-A1AF-27B41857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0003" y="5249389"/>
            <a:ext cx="1328356" cy="699135"/>
          </a:xfrm>
          <a:prstGeom prst="rect">
            <a:avLst/>
          </a:prstGeom>
        </p:spPr>
      </p:pic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4BEDA47E-3D65-1231-C2D4-2A5BA9A64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26715" y="6071046"/>
            <a:ext cx="1270000" cy="699135"/>
          </a:xfrm>
          <a:prstGeom prst="rect">
            <a:avLst/>
          </a:prstGeom>
        </p:spPr>
      </p:pic>
      <p:pic>
        <p:nvPicPr>
          <p:cNvPr id="16" name="Imagen 15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D8441330-4666-2473-6887-BD2742259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25512" y="6678902"/>
            <a:ext cx="1327471" cy="699134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media">
            <a:extLst>
              <a:ext uri="{FF2B5EF4-FFF2-40B4-BE49-F238E27FC236}">
                <a16:creationId xmlns:a16="http://schemas.microsoft.com/office/drawing/2014/main" id="{C0E8147D-254A-E958-9FF1-6A76500BD2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90" y="7403658"/>
            <a:ext cx="699135" cy="1327472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E719CC7-9851-BF5B-4188-7856915551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20" y="8019930"/>
            <a:ext cx="699135" cy="1422400"/>
          </a:xfrm>
          <a:prstGeom prst="rect">
            <a:avLst/>
          </a:prstGeom>
        </p:spPr>
      </p:pic>
      <p:pic>
        <p:nvPicPr>
          <p:cNvPr id="23" name="Imagen 22" descr="Forma, Rectángulo&#10;&#10;Descripción generada automáticamente">
            <a:extLst>
              <a:ext uri="{FF2B5EF4-FFF2-40B4-BE49-F238E27FC236}">
                <a16:creationId xmlns:a16="http://schemas.microsoft.com/office/drawing/2014/main" id="{A2CE0BBA-C3E4-EC4C-2B73-60643AC1C9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803782" y="8481672"/>
            <a:ext cx="1439031" cy="699135"/>
          </a:xfrm>
          <a:prstGeom prst="rect">
            <a:avLst/>
          </a:prstGeom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479ED18-61D0-E7FB-F5E3-B20010EE0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25291" y="8481674"/>
            <a:ext cx="1439032" cy="699136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media">
            <a:extLst>
              <a:ext uri="{FF2B5EF4-FFF2-40B4-BE49-F238E27FC236}">
                <a16:creationId xmlns:a16="http://schemas.microsoft.com/office/drawing/2014/main" id="{C2984253-8207-9578-67E5-BED9F70FBE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97950" y="8974399"/>
            <a:ext cx="1336734" cy="69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2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T - Investor Pro Light">
      <a:dk1>
        <a:srgbClr val="737572"/>
      </a:dk1>
      <a:lt1>
        <a:srgbClr val="FFFFFF"/>
      </a:lt1>
      <a:dk2>
        <a:srgbClr val="445469"/>
      </a:dk2>
      <a:lt2>
        <a:srgbClr val="F6F7FA"/>
      </a:lt2>
      <a:accent1>
        <a:srgbClr val="0D73B2"/>
      </a:accent1>
      <a:accent2>
        <a:srgbClr val="445468"/>
      </a:accent2>
      <a:accent3>
        <a:srgbClr val="33D1AD"/>
      </a:accent3>
      <a:accent4>
        <a:srgbClr val="F19A14"/>
      </a:accent4>
      <a:accent5>
        <a:srgbClr val="91CE55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4400" b="1" dirty="0">
            <a:solidFill>
              <a:schemeClr val="tx2"/>
            </a:solidFill>
            <a:latin typeface="Montserrat" pitchFamily="2" charset="77"/>
            <a:ea typeface="Roboto" panose="02000000000000000000" pitchFamily="2" charset="0"/>
            <a:cs typeface="Lat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2622</TotalTime>
  <Words>423</Words>
  <Application>Microsoft Macintosh PowerPoint</Application>
  <PresentationFormat>Personalizado</PresentationFormat>
  <Paragraphs>89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Montserrat Light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Kron, Philipp</dc:creator>
  <cp:lastModifiedBy>Jaime Muñoz Martin</cp:lastModifiedBy>
  <cp:revision>15726</cp:revision>
  <dcterms:created xsi:type="dcterms:W3CDTF">2014-11-12T21:47:38Z</dcterms:created>
  <dcterms:modified xsi:type="dcterms:W3CDTF">2022-12-16T09:36:31Z</dcterms:modified>
</cp:coreProperties>
</file>